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8" r:id="rId4"/>
    <p:sldId id="275" r:id="rId5"/>
    <p:sldId id="277" r:id="rId6"/>
  </p:sldIdLst>
  <p:sldSz cx="12192000" cy="6858000"/>
  <p:notesSz cx="7026275" cy="931227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72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B5283-CE39-4AFB-978E-F9C6CC9904EC}" type="datetimeFigureOut">
              <a:rPr lang="es-ES" smtClean="0"/>
              <a:t>20/05/2018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6A0E-DA22-47F0-BEA0-63D44C68D0F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1905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B5283-CE39-4AFB-978E-F9C6CC9904EC}" type="datetimeFigureOut">
              <a:rPr lang="es-ES" smtClean="0"/>
              <a:t>20/05/2018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6A0E-DA22-47F0-BEA0-63D44C68D0F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5920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B5283-CE39-4AFB-978E-F9C6CC9904EC}" type="datetimeFigureOut">
              <a:rPr lang="es-ES" smtClean="0"/>
              <a:t>20/05/2018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6A0E-DA22-47F0-BEA0-63D44C68D0F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6697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B5283-CE39-4AFB-978E-F9C6CC9904EC}" type="datetimeFigureOut">
              <a:rPr lang="es-ES" smtClean="0"/>
              <a:t>20/05/2018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6A0E-DA22-47F0-BEA0-63D44C68D0F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1469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B5283-CE39-4AFB-978E-F9C6CC9904EC}" type="datetimeFigureOut">
              <a:rPr lang="es-ES" smtClean="0"/>
              <a:t>20/05/2018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6A0E-DA22-47F0-BEA0-63D44C68D0F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878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B5283-CE39-4AFB-978E-F9C6CC9904EC}" type="datetimeFigureOut">
              <a:rPr lang="es-ES" smtClean="0"/>
              <a:t>20/05/2018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6A0E-DA22-47F0-BEA0-63D44C68D0F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8259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B5283-CE39-4AFB-978E-F9C6CC9904EC}" type="datetimeFigureOut">
              <a:rPr lang="es-ES" smtClean="0"/>
              <a:t>20/05/2018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6A0E-DA22-47F0-BEA0-63D44C68D0F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013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B5283-CE39-4AFB-978E-F9C6CC9904EC}" type="datetimeFigureOut">
              <a:rPr lang="es-ES" smtClean="0"/>
              <a:t>20/05/2018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6A0E-DA22-47F0-BEA0-63D44C68D0F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1134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B5283-CE39-4AFB-978E-F9C6CC9904EC}" type="datetimeFigureOut">
              <a:rPr lang="es-ES" smtClean="0"/>
              <a:t>20/05/2018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6A0E-DA22-47F0-BEA0-63D44C68D0F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0617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B5283-CE39-4AFB-978E-F9C6CC9904EC}" type="datetimeFigureOut">
              <a:rPr lang="es-ES" smtClean="0"/>
              <a:t>20/05/2018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6A0E-DA22-47F0-BEA0-63D44C68D0F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8602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B5283-CE39-4AFB-978E-F9C6CC9904EC}" type="datetimeFigureOut">
              <a:rPr lang="es-ES" smtClean="0"/>
              <a:t>20/05/2018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E6A0E-DA22-47F0-BEA0-63D44C68D0F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1015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B5283-CE39-4AFB-978E-F9C6CC9904EC}" type="datetimeFigureOut">
              <a:rPr lang="es-ES" smtClean="0"/>
              <a:t>20/05/2018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E6A0E-DA22-47F0-BEA0-63D44C68D0F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137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292183" y="2439614"/>
            <a:ext cx="803365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400" b="1" i="1" dirty="0" smtClean="0">
                <a:solidFill>
                  <a:srgbClr val="00B0F0"/>
                </a:solidFill>
              </a:rPr>
              <a:t>Avance de la II Estrategia Iberoamericana de Seguridad y Salud en el Trabajo 2015-2020</a:t>
            </a:r>
            <a:endParaRPr lang="es-ES" sz="4400" b="1" i="1" dirty="0">
              <a:solidFill>
                <a:srgbClr val="00B0F0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202025" y="4620740"/>
            <a:ext cx="8164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Seguimiento de los Objetivos y Retos</a:t>
            </a:r>
            <a:endParaRPr lang="es-ES" sz="3200" b="1" i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1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47" y="121598"/>
            <a:ext cx="4420661" cy="1926130"/>
          </a:xfrm>
          <a:prstGeom prst="rect">
            <a:avLst/>
          </a:prstGeom>
        </p:spPr>
      </p:pic>
      <p:pic>
        <p:nvPicPr>
          <p:cNvPr id="7" name="2 Imagen" descr="Logo_nuevopeque3(TRASPA) copi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2032" y="4933256"/>
            <a:ext cx="975127" cy="1756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5 Imagen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309"/>
          <a:stretch/>
        </p:blipFill>
        <p:spPr>
          <a:xfrm>
            <a:off x="10459681" y="0"/>
            <a:ext cx="1732319" cy="1797371"/>
          </a:xfrm>
          <a:prstGeom prst="rect">
            <a:avLst/>
          </a:prstGeom>
        </p:spPr>
      </p:pic>
      <p:sp>
        <p:nvSpPr>
          <p:cNvPr id="9" name="6 Rectángulo"/>
          <p:cNvSpPr/>
          <p:nvPr/>
        </p:nvSpPr>
        <p:spPr>
          <a:xfrm>
            <a:off x="407062" y="6012941"/>
            <a:ext cx="5573860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i="1" dirty="0" smtClean="0">
                <a:solidFill>
                  <a:srgbClr val="00B0F0"/>
                </a:solidFill>
              </a:rPr>
              <a:t>Carlos Javier Santos García</a:t>
            </a:r>
          </a:p>
          <a:p>
            <a:r>
              <a:rPr lang="es-ES" sz="11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Coordinador del Programa de la   Estrategia Iberoamericana de Seguridad y Salud en el Trabajo</a:t>
            </a:r>
          </a:p>
          <a:p>
            <a:r>
              <a:rPr lang="es-ES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10 de mayo de 2018</a:t>
            </a:r>
            <a:endParaRPr lang="es-ES" sz="12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4482810"/>
              </p:ext>
            </p:extLst>
          </p:nvPr>
        </p:nvGraphicFramePr>
        <p:xfrm>
          <a:off x="914687" y="1463405"/>
          <a:ext cx="8921621" cy="52254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52870"/>
                <a:gridCol w="3508310"/>
                <a:gridCol w="3060441"/>
              </a:tblGrid>
              <a:tr h="3116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2800" b="1" u="none" strike="noStrike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s-ES" sz="2800" b="1" u="none" strike="noStrike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PAIS</a:t>
                      </a:r>
                      <a:endParaRPr lang="es-ES" sz="2800" b="1" u="none" strike="noStrike" kern="1200" dirty="0">
                        <a:solidFill>
                          <a:srgbClr val="0070C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u="none" strike="noStrike" dirty="0" smtClean="0">
                          <a:effectLst/>
                        </a:rPr>
                        <a:t>Puntos </a:t>
                      </a:r>
                    </a:p>
                    <a:p>
                      <a:pPr algn="ctr" fontAlgn="b"/>
                      <a:r>
                        <a:rPr lang="es-ES" sz="1400" u="none" strike="noStrike" dirty="0" smtClean="0">
                          <a:effectLst/>
                        </a:rPr>
                        <a:t>(Máxima puntuación</a:t>
                      </a:r>
                      <a:r>
                        <a:rPr lang="es-ES" sz="1400" u="none" strike="noStrike" baseline="0" dirty="0" smtClean="0">
                          <a:effectLst/>
                        </a:rPr>
                        <a:t> 73 puntos)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u="none" strike="noStrike" dirty="0" smtClean="0">
                          <a:effectLst/>
                        </a:rPr>
                        <a:t>% de implementación</a:t>
                      </a:r>
                      <a:endParaRPr lang="es-E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11604"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Argentina</a:t>
                      </a:r>
                      <a:endParaRPr lang="es-ES" sz="28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u="none" strike="noStrike">
                          <a:solidFill>
                            <a:srgbClr val="00B050"/>
                          </a:solidFill>
                          <a:effectLst/>
                        </a:rPr>
                        <a:t>45,25</a:t>
                      </a:r>
                      <a:endParaRPr lang="es-ES" sz="2800" b="0" i="0" u="none" strike="noStrike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62,00</a:t>
                      </a:r>
                      <a:endParaRPr lang="es-ES" sz="28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11604"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Chile</a:t>
                      </a:r>
                      <a:endParaRPr lang="es-ES" sz="28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u="none" strike="noStrike" dirty="0" smtClean="0">
                          <a:solidFill>
                            <a:srgbClr val="00B050"/>
                          </a:solidFill>
                          <a:effectLst/>
                        </a:rPr>
                        <a:t>48,25</a:t>
                      </a:r>
                      <a:endParaRPr lang="es-ES" sz="28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u="none" strike="noStrike" dirty="0" smtClean="0">
                          <a:solidFill>
                            <a:srgbClr val="00B050"/>
                          </a:solidFill>
                          <a:effectLst/>
                        </a:rPr>
                        <a:t>66,10</a:t>
                      </a:r>
                      <a:endParaRPr lang="es-ES" sz="28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11604"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Costa Rica</a:t>
                      </a:r>
                      <a:endParaRPr lang="es-ES" sz="28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52,25</a:t>
                      </a:r>
                      <a:endParaRPr lang="es-ES" sz="28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71,50</a:t>
                      </a:r>
                      <a:endParaRPr lang="es-ES" sz="28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11604"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Ecuador</a:t>
                      </a:r>
                      <a:endParaRPr lang="es-ES" sz="28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18,25</a:t>
                      </a:r>
                      <a:endParaRPr lang="es-ES" sz="28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25,00</a:t>
                      </a:r>
                      <a:endParaRPr lang="es-ES" sz="28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11604"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España</a:t>
                      </a:r>
                      <a:endParaRPr lang="es-ES" sz="28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u="none" strike="noStrike">
                          <a:solidFill>
                            <a:srgbClr val="00B050"/>
                          </a:solidFill>
                          <a:effectLst/>
                        </a:rPr>
                        <a:t>68,00</a:t>
                      </a:r>
                      <a:endParaRPr lang="es-ES" sz="2800" b="0" i="0" u="none" strike="noStrike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93,25</a:t>
                      </a:r>
                      <a:endParaRPr lang="es-ES" sz="28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11604"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Guatemala</a:t>
                      </a:r>
                      <a:endParaRPr lang="es-ES" sz="28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31,50</a:t>
                      </a:r>
                      <a:endParaRPr lang="es-ES" sz="28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43,25</a:t>
                      </a:r>
                      <a:endParaRPr lang="es-ES" sz="28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11604"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México</a:t>
                      </a:r>
                      <a:endParaRPr lang="es-ES" sz="28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65,00</a:t>
                      </a:r>
                      <a:endParaRPr lang="es-ES" sz="28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89,00</a:t>
                      </a:r>
                      <a:endParaRPr lang="es-ES" sz="28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11604"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Portugal</a:t>
                      </a:r>
                      <a:endParaRPr lang="es-ES" sz="28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50,00</a:t>
                      </a:r>
                      <a:endParaRPr lang="es-ES" sz="28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68,50</a:t>
                      </a:r>
                      <a:endParaRPr lang="es-ES" sz="28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11604"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Paraguay</a:t>
                      </a:r>
                      <a:endParaRPr lang="es-ES" sz="28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39,35</a:t>
                      </a:r>
                      <a:endParaRPr lang="es-ES" sz="28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53,75</a:t>
                      </a:r>
                      <a:endParaRPr lang="es-ES" sz="28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11604"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Dominicana</a:t>
                      </a:r>
                      <a:endParaRPr lang="es-ES" sz="28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18,00</a:t>
                      </a:r>
                      <a:endParaRPr lang="es-ES" sz="28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24,75</a:t>
                      </a:r>
                      <a:endParaRPr lang="es-ES" sz="28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5" name="5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309"/>
          <a:stretch/>
        </p:blipFill>
        <p:spPr>
          <a:xfrm>
            <a:off x="10916816" y="0"/>
            <a:ext cx="1275184" cy="132307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38418" y="345443"/>
            <a:ext cx="100226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i="1" dirty="0" smtClean="0">
                <a:solidFill>
                  <a:srgbClr val="00B0F0"/>
                </a:solidFill>
              </a:rPr>
              <a:t>Avance de la II Estrategia Iberoamericana de Seguridad y Salud en el Trabajo 2015-2020 </a:t>
            </a:r>
            <a:r>
              <a:rPr lang="es-ES_tradnl" sz="2400" b="1" i="1" dirty="0" smtClean="0">
                <a:solidFill>
                  <a:srgbClr val="00B0F0"/>
                </a:solidFill>
              </a:rPr>
              <a:t>(mayo 2018)</a:t>
            </a:r>
            <a:endParaRPr lang="es-ES" sz="2400" b="1" i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04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292183" y="2156276"/>
            <a:ext cx="80336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400" b="1" i="1" dirty="0" smtClean="0">
                <a:solidFill>
                  <a:srgbClr val="00B0F0"/>
                </a:solidFill>
              </a:rPr>
              <a:t>Estándares OISS de Seguridad y Salud en el Trabajo</a:t>
            </a:r>
            <a:endParaRPr lang="es-ES" sz="4400" b="1" i="1" dirty="0">
              <a:solidFill>
                <a:srgbClr val="00B0F0"/>
              </a:solidFill>
            </a:endParaRPr>
          </a:p>
        </p:txBody>
      </p:sp>
      <p:pic>
        <p:nvPicPr>
          <p:cNvPr id="6" name="1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47" y="121598"/>
            <a:ext cx="4420661" cy="1926130"/>
          </a:xfrm>
          <a:prstGeom prst="rect">
            <a:avLst/>
          </a:prstGeom>
        </p:spPr>
      </p:pic>
      <p:pic>
        <p:nvPicPr>
          <p:cNvPr id="7" name="2 Imagen" descr="Logo_nuevopeque3(TRASPA) copi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2032" y="4933256"/>
            <a:ext cx="975127" cy="1756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5 Imagen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309"/>
          <a:stretch/>
        </p:blipFill>
        <p:spPr>
          <a:xfrm>
            <a:off x="10459681" y="0"/>
            <a:ext cx="1732319" cy="1797371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220824" y="4114710"/>
            <a:ext cx="109837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00B0F0"/>
                </a:solidFill>
                <a:latin typeface="Arial" panose="020B0604020202020204" pitchFamily="34" charset="0"/>
              </a:rPr>
              <a:t>OBJETIVO 11. </a:t>
            </a:r>
            <a:r>
              <a:rPr lang="es-ES" b="1" i="1" dirty="0">
                <a:solidFill>
                  <a:srgbClr val="00B0F0"/>
                </a:solidFill>
                <a:latin typeface="Arial" panose="020B0604020202020204" pitchFamily="34" charset="0"/>
              </a:rPr>
              <a:t> </a:t>
            </a:r>
            <a:r>
              <a:rPr lang="es-ES" b="1" i="1" dirty="0">
                <a:solidFill>
                  <a:schemeClr val="tx2"/>
                </a:solidFill>
                <a:latin typeface="Arial" panose="020B0604020202020204" pitchFamily="34" charset="0"/>
              </a:rPr>
              <a:t>Avanzar en el desarrollo de normas técnicas y estándares de calidad adecuados en los sistemas de gestión de la prevención, tanto los de carácter general como los especializados</a:t>
            </a:r>
            <a:r>
              <a:rPr lang="es-ES" b="1" i="1" dirty="0">
                <a:solidFill>
                  <a:srgbClr val="808080"/>
                </a:solidFill>
                <a:latin typeface="Arial" panose="020B0604020202020204" pitchFamily="34" charset="0"/>
              </a:rPr>
              <a:t>.</a:t>
            </a:r>
            <a:r>
              <a:rPr lang="es-ES" i="1" dirty="0" smtClean="0"/>
              <a:t> </a:t>
            </a:r>
            <a:endParaRPr lang="es-ES" i="1" dirty="0"/>
          </a:p>
        </p:txBody>
      </p:sp>
    </p:spTree>
    <p:extLst>
      <p:ext uri="{BB962C8B-B14F-4D97-AF65-F5344CB8AC3E}">
        <p14:creationId xmlns:p14="http://schemas.microsoft.com/office/powerpoint/2010/main" val="325907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940156" y="407994"/>
            <a:ext cx="9723549" cy="6047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es-ES" b="1" i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Sistema </a:t>
            </a:r>
            <a:r>
              <a:rPr lang="es-ES" b="1" i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de Gestión de la Seguridad y Salud en el Trabajo en la Empresa.</a:t>
            </a:r>
            <a:endParaRPr lang="es-ES" sz="1100" i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s-ES" b="1" i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Gestión </a:t>
            </a:r>
            <a:r>
              <a:rPr lang="es-ES" b="1" i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de la protección de la mujer trabajadora en situación de embarazo y/o lactancia.</a:t>
            </a:r>
            <a:endParaRPr lang="es-ES" sz="1100" i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s-ES" b="1" i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Guía </a:t>
            </a:r>
            <a:r>
              <a:rPr lang="es-ES" b="1" i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para la realización de la evaluación de riesgos de la mujer trabajadora en situación de embarazo y/o lactancia.</a:t>
            </a:r>
            <a:endParaRPr lang="es-ES" sz="1100" i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s-ES" b="1" i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Condiciones </a:t>
            </a:r>
            <a:r>
              <a:rPr lang="es-ES" b="1" i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de Seguridad y Salud en los procesos de subcontratación en la actividad de Construcción.</a:t>
            </a:r>
            <a:endParaRPr lang="es-ES" sz="1100" i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s-ES" b="1" i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Competencias </a:t>
            </a:r>
            <a:r>
              <a:rPr lang="es-ES" b="1" i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y Capacitación para desarrollar Funciones de Seguridad y Salud en el Trabajo</a:t>
            </a:r>
            <a:r>
              <a:rPr lang="es-ES" b="1" i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.</a:t>
            </a:r>
            <a:endParaRPr lang="es-ES" b="1" i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mbria" panose="02040503050406030204" pitchFamily="18" charset="0"/>
            </a:endParaRPr>
          </a:p>
          <a:p>
            <a:pPr marL="342900" lvl="0" indent="-342900" algn="just"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s-ES" b="1" i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Identificación, evaluación y priorización de las medidas de control de polvo de sílice en actividades mineras.</a:t>
            </a:r>
          </a:p>
          <a:p>
            <a:pPr marL="342900" lvl="0" indent="-342900" algn="just"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s-ES" b="1" i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Integración </a:t>
            </a:r>
            <a:r>
              <a:rPr lang="es-ES" b="1" i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de la Seguridad y Salud en el Trabajo en la Empresa.</a:t>
            </a:r>
          </a:p>
          <a:p>
            <a:pPr marL="342900" lvl="0" indent="-342900" algn="just"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s-ES" b="1" i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Prevención de lesiones derivadas del uso de Pantallas de Visualización de Datos </a:t>
            </a:r>
          </a:p>
          <a:p>
            <a:pPr marL="342900" lvl="0" indent="-342900" algn="just"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s-ES" b="1" i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Metodología </a:t>
            </a:r>
            <a:r>
              <a:rPr lang="es-ES" b="1" i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para la identificación, evaluación y control de la exposición a contaminantes químicos</a:t>
            </a:r>
          </a:p>
          <a:p>
            <a:pPr marL="342900" lvl="0" indent="-342900" algn="just"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s-ES" b="1" i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La investigación de accidentes de trabajo como herramienta preventiva </a:t>
            </a:r>
            <a:endParaRPr lang="es-ES" sz="1100" i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5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309"/>
          <a:stretch/>
        </p:blipFill>
        <p:spPr>
          <a:xfrm>
            <a:off x="10916816" y="0"/>
            <a:ext cx="1275184" cy="1323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41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l="21860" t="20136" r="50687" b="14422"/>
          <a:stretch/>
        </p:blipFill>
        <p:spPr>
          <a:xfrm>
            <a:off x="1008738" y="3090933"/>
            <a:ext cx="2004982" cy="2896084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4" name="5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309"/>
          <a:stretch/>
        </p:blipFill>
        <p:spPr>
          <a:xfrm>
            <a:off x="10916816" y="0"/>
            <a:ext cx="1275184" cy="132307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880629" y="397435"/>
            <a:ext cx="9495453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1200"/>
              </a:spcBef>
              <a:spcAft>
                <a:spcPts val="1000"/>
              </a:spcAft>
              <a:buFont typeface="+mj-lt"/>
              <a:buAutoNum type="arabicPeriod" startAt="11"/>
            </a:pPr>
            <a:r>
              <a:rPr lang="es-ES" sz="2000" b="1" i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Integración </a:t>
            </a:r>
            <a:r>
              <a:rPr lang="es-ES" sz="2000" b="1" i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del enfoque de género en la seguridad y salud en el trabajo </a:t>
            </a:r>
          </a:p>
          <a:p>
            <a:pPr marL="342900" indent="-342900" algn="just">
              <a:spcBef>
                <a:spcPts val="1200"/>
              </a:spcBef>
              <a:spcAft>
                <a:spcPts val="1000"/>
              </a:spcAft>
              <a:buFont typeface="+mj-lt"/>
              <a:buAutoNum type="arabicPeriod" startAt="11"/>
            </a:pPr>
            <a:r>
              <a:rPr lang="es-ES" sz="2000" b="1" i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El </a:t>
            </a:r>
            <a:r>
              <a:rPr lang="es-ES" sz="2000" b="1" i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Accidente Laboral de Tránsito (ALT). Guía de actuación</a:t>
            </a:r>
          </a:p>
          <a:p>
            <a:pPr marL="342900" indent="-342900" algn="just">
              <a:spcBef>
                <a:spcPts val="1200"/>
              </a:spcBef>
              <a:spcAft>
                <a:spcPts val="1000"/>
              </a:spcAft>
              <a:buFont typeface="+mj-lt"/>
              <a:buAutoNum type="arabicPeriod" startAt="11"/>
            </a:pPr>
            <a:r>
              <a:rPr lang="es-ES" sz="2000" b="1" i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Metodología </a:t>
            </a:r>
            <a:r>
              <a:rPr lang="es-ES" sz="2000" b="1" i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de Higiene Industrial</a:t>
            </a:r>
          </a:p>
          <a:p>
            <a:pPr marL="342900" indent="-342900" algn="just">
              <a:spcBef>
                <a:spcPts val="1200"/>
              </a:spcBef>
              <a:spcAft>
                <a:spcPts val="1000"/>
              </a:spcAft>
              <a:buFont typeface="+mj-lt"/>
              <a:buAutoNum type="arabicPeriod" startAt="11"/>
            </a:pPr>
            <a:r>
              <a:rPr lang="es-ES" sz="2000" b="1" i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Guía </a:t>
            </a:r>
            <a:r>
              <a:rPr lang="es-ES" sz="2000" b="1" i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para la mejora del estrés laboral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3404892" y="3787833"/>
            <a:ext cx="9224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b="1">
                <a:solidFill>
                  <a:srgbClr val="0070C0"/>
                </a:solidFill>
              </a:defRPr>
            </a:lvl1pPr>
          </a:lstStyle>
          <a:p>
            <a:r>
              <a:rPr lang="es-ES_tradnl" sz="2800" dirty="0">
                <a:solidFill>
                  <a:schemeClr val="accent6">
                    <a:lumMod val="75000"/>
                  </a:schemeClr>
                </a:solidFill>
              </a:rPr>
              <a:t>Próximos </a:t>
            </a:r>
            <a:r>
              <a:rPr lang="es-ES_tradnl" sz="2000" dirty="0" smtClean="0">
                <a:solidFill>
                  <a:schemeClr val="accent6">
                    <a:lumMod val="75000"/>
                  </a:schemeClr>
                </a:solidFill>
              </a:rPr>
              <a:t>Estándares</a:t>
            </a:r>
            <a:r>
              <a:rPr lang="es-ES_tradnl" sz="28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_tradnl" sz="2800" dirty="0">
                <a:solidFill>
                  <a:schemeClr val="accent6">
                    <a:lumMod val="75000"/>
                  </a:schemeClr>
                </a:solidFill>
              </a:rPr>
              <a:t>OISS de Seguridad y Salud en el Trabajo</a:t>
            </a:r>
            <a:endParaRPr lang="es-E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4610904" y="4398967"/>
            <a:ext cx="74489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b="1" i="1" dirty="0" smtClean="0">
                <a:solidFill>
                  <a:schemeClr val="accent6">
                    <a:lumMod val="75000"/>
                  </a:schemeClr>
                </a:solidFill>
              </a:rPr>
              <a:t>Protocolo de actuación frente al acoso </a:t>
            </a:r>
            <a:endParaRPr lang="es-ES_tradnl" b="1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b="1" i="1" dirty="0" smtClean="0">
                <a:solidFill>
                  <a:schemeClr val="accent6">
                    <a:lumMod val="75000"/>
                  </a:schemeClr>
                </a:solidFill>
              </a:rPr>
              <a:t>Promoción </a:t>
            </a:r>
            <a:r>
              <a:rPr lang="es-ES_tradnl" b="1" i="1" dirty="0" smtClean="0">
                <a:solidFill>
                  <a:schemeClr val="accent6">
                    <a:lumMod val="75000"/>
                  </a:schemeClr>
                </a:solidFill>
              </a:rPr>
              <a:t>de empresas saludables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b="1" i="1" dirty="0" smtClean="0">
                <a:solidFill>
                  <a:schemeClr val="accent6">
                    <a:lumMod val="75000"/>
                  </a:schemeClr>
                </a:solidFill>
              </a:rPr>
              <a:t>Exposición a altas temperaturas de ambiente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b="1" i="1" dirty="0" smtClean="0">
                <a:solidFill>
                  <a:schemeClr val="accent6">
                    <a:lumMod val="75000"/>
                  </a:schemeClr>
                </a:solidFill>
              </a:rPr>
              <a:t>Exposición a productos </a:t>
            </a:r>
            <a:r>
              <a:rPr lang="es-ES_tradnl" b="1" i="1" dirty="0" smtClean="0">
                <a:solidFill>
                  <a:schemeClr val="accent6">
                    <a:lumMod val="75000"/>
                  </a:schemeClr>
                </a:solidFill>
              </a:rPr>
              <a:t>químicos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b="1" i="1" dirty="0" smtClean="0">
                <a:solidFill>
                  <a:schemeClr val="accent6">
                    <a:lumMod val="75000"/>
                  </a:schemeClr>
                </a:solidFill>
              </a:rPr>
              <a:t>PRL para las pequeñas y medianas empresas</a:t>
            </a:r>
            <a:endParaRPr lang="es-ES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2752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4583</TotalTime>
  <Words>333</Words>
  <Application>Microsoft Office PowerPoint</Application>
  <PresentationFormat>Panorámica</PresentationFormat>
  <Paragraphs>62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Ibermutuamur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Eladio González Malmierca</dc:creator>
  <cp:lastModifiedBy>Eladio González Malmierca</cp:lastModifiedBy>
  <cp:revision>33</cp:revision>
  <cp:lastPrinted>2018-05-09T22:01:09Z</cp:lastPrinted>
  <dcterms:created xsi:type="dcterms:W3CDTF">2018-05-04T09:07:34Z</dcterms:created>
  <dcterms:modified xsi:type="dcterms:W3CDTF">2018-05-20T10:04:19Z</dcterms:modified>
</cp:coreProperties>
</file>